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65" r:id="rId3"/>
    <p:sldId id="285" r:id="rId4"/>
    <p:sldId id="266" r:id="rId5"/>
    <p:sldId id="267" r:id="rId6"/>
    <p:sldId id="268" r:id="rId7"/>
    <p:sldId id="269" r:id="rId8"/>
    <p:sldId id="270" r:id="rId9"/>
    <p:sldId id="282" r:id="rId10"/>
    <p:sldId id="273" r:id="rId11"/>
    <p:sldId id="274" r:id="rId12"/>
    <p:sldId id="276" r:id="rId13"/>
    <p:sldId id="277" r:id="rId14"/>
    <p:sldId id="278" r:id="rId15"/>
    <p:sldId id="275" r:id="rId16"/>
    <p:sldId id="280" r:id="rId17"/>
    <p:sldId id="281" r:id="rId18"/>
    <p:sldId id="263" r:id="rId19"/>
    <p:sldId id="28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2D8BA728-85A3-4CF0-96BB-95BD6E5E5F09}">
          <p14:sldIdLst>
            <p14:sldId id="256"/>
            <p14:sldId id="265"/>
            <p14:sldId id="285"/>
            <p14:sldId id="266"/>
            <p14:sldId id="267"/>
            <p14:sldId id="268"/>
            <p14:sldId id="269"/>
            <p14:sldId id="270"/>
            <p14:sldId id="282"/>
            <p14:sldId id="273"/>
            <p14:sldId id="274"/>
            <p14:sldId id="276"/>
            <p14:sldId id="277"/>
            <p14:sldId id="278"/>
            <p14:sldId id="275"/>
            <p14:sldId id="280"/>
            <p14:sldId id="281"/>
            <p14:sldId id="26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3" autoAdjust="0"/>
    <p:restoredTop sz="90829"/>
  </p:normalViewPr>
  <p:slideViewPr>
    <p:cSldViewPr snapToGrid="0">
      <p:cViewPr varScale="1">
        <p:scale>
          <a:sx n="74" d="100"/>
          <a:sy n="74" d="100"/>
        </p:scale>
        <p:origin x="9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0D4BE-22E6-074D-A78B-0F93B7C7989E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3358D-89BA-7940-8266-E210502B4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87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3358D-89BA-7940-8266-E210502B42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37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B384-77D8-4B4E-AF57-AF15C30B093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7240DA7-DBC6-4474-AD70-4B3BB6A234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3038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B384-77D8-4B4E-AF57-AF15C30B093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7240DA7-DBC6-4474-AD70-4B3BB6A234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033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B384-77D8-4B4E-AF57-AF15C30B093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7240DA7-DBC6-4474-AD70-4B3BB6A234C2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4959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B384-77D8-4B4E-AF57-AF15C30B093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7240DA7-DBC6-4474-AD70-4B3BB6A234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5302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B384-77D8-4B4E-AF57-AF15C30B093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7240DA7-DBC6-4474-AD70-4B3BB6A234C2}" type="slidenum">
              <a:rPr lang="en-CA" smtClean="0"/>
              <a:t>‹#›</a:t>
            </a:fld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7496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B384-77D8-4B4E-AF57-AF15C30B093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7240DA7-DBC6-4474-AD70-4B3BB6A234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6341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B384-77D8-4B4E-AF57-AF15C30B093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40DA7-DBC6-4474-AD70-4B3BB6A234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1306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B384-77D8-4B4E-AF57-AF15C30B093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40DA7-DBC6-4474-AD70-4B3BB6A234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582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B384-77D8-4B4E-AF57-AF15C30B093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40DA7-DBC6-4474-AD70-4B3BB6A234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0465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B384-77D8-4B4E-AF57-AF15C30B093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7240DA7-DBC6-4474-AD70-4B3BB6A234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57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B384-77D8-4B4E-AF57-AF15C30B093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7240DA7-DBC6-4474-AD70-4B3BB6A234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9321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B384-77D8-4B4E-AF57-AF15C30B093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7240DA7-DBC6-4474-AD70-4B3BB6A234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346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B384-77D8-4B4E-AF57-AF15C30B093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40DA7-DBC6-4474-AD70-4B3BB6A234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6683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B384-77D8-4B4E-AF57-AF15C30B093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40DA7-DBC6-4474-AD70-4B3BB6A234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0484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B384-77D8-4B4E-AF57-AF15C30B093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40DA7-DBC6-4474-AD70-4B3BB6A234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071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B384-77D8-4B4E-AF57-AF15C30B093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7240DA7-DBC6-4474-AD70-4B3BB6A234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901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7B384-77D8-4B4E-AF57-AF15C30B093C}" type="datetimeFigureOut">
              <a:rPr lang="en-CA" smtClean="0"/>
              <a:t>2018-04-03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7240DA7-DBC6-4474-AD70-4B3BB6A234C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5136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060B4-CFE5-42C8-A45F-8E899A55A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9407" y="283491"/>
            <a:ext cx="9841027" cy="3864437"/>
          </a:xfrm>
        </p:spPr>
        <p:txBody>
          <a:bodyPr>
            <a:normAutofit/>
          </a:bodyPr>
          <a:lstStyle/>
          <a:p>
            <a:r>
              <a:rPr lang="en-CA" sz="4800" b="1" dirty="0"/>
              <a:t>MSDS 6370 </a:t>
            </a:r>
            <a:br>
              <a:rPr lang="en-CA" sz="4800" b="1" dirty="0"/>
            </a:br>
            <a:r>
              <a:rPr lang="en-CA" sz="4800" b="1" dirty="0"/>
              <a:t>Statistical Sampling</a:t>
            </a:r>
            <a:br>
              <a:rPr lang="en-CA" sz="4800" b="1" dirty="0"/>
            </a:br>
            <a:r>
              <a:rPr lang="en-CA" sz="4400" dirty="0"/>
              <a:t>Designing a stratified sampling plan</a:t>
            </a:r>
            <a:br>
              <a:rPr lang="en-CA" sz="4400" dirty="0"/>
            </a:br>
            <a:endParaRPr lang="en-CA" sz="4800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7300A5-5D13-4A64-BFB3-406937D00019}"/>
              </a:ext>
            </a:extLst>
          </p:cNvPr>
          <p:cNvSpPr txBox="1">
            <a:spLocks/>
          </p:cNvSpPr>
          <p:nvPr/>
        </p:nvSpPr>
        <p:spPr>
          <a:xfrm>
            <a:off x="1687417" y="4487770"/>
            <a:ext cx="9144000" cy="1979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4400" dirty="0"/>
              <a:t>Presented by</a:t>
            </a:r>
            <a:endParaRPr lang="en-CA" sz="3200" dirty="0"/>
          </a:p>
          <a:p>
            <a:r>
              <a:rPr lang="en-CA" sz="3600" dirty="0"/>
              <a:t>Ekaterina Pirogova</a:t>
            </a:r>
          </a:p>
          <a:p>
            <a:r>
              <a:rPr lang="en-CA" sz="3600" dirty="0"/>
              <a:t>Hari Narayan Sanadhya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77173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C613-C291-4D56-8D54-C6084E5FD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62945"/>
          </a:xfrm>
        </p:spPr>
        <p:txBody>
          <a:bodyPr/>
          <a:lstStyle/>
          <a:p>
            <a:r>
              <a:rPr lang="en-US" dirty="0"/>
              <a:t>Estimation of 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F1BE7-79A9-43E3-8F43-F82862A7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283855"/>
            <a:ext cx="8915400" cy="4627367"/>
          </a:xfrm>
        </p:spPr>
        <p:txBody>
          <a:bodyPr/>
          <a:lstStyle/>
          <a:p>
            <a:r>
              <a:rPr lang="en-CA" sz="2400" dirty="0"/>
              <a:t>Non Stratified Simple Random Sampling</a:t>
            </a:r>
          </a:p>
          <a:p>
            <a:r>
              <a:rPr lang="en-CA" sz="2400" dirty="0"/>
              <a:t>Non Stratified Systematic Random Sampling</a:t>
            </a:r>
          </a:p>
          <a:p>
            <a:r>
              <a:rPr lang="en-CA" sz="2400" dirty="0"/>
              <a:t>Stratified using LH method with Neyman Allocation and Simple Random Sampling</a:t>
            </a:r>
          </a:p>
          <a:p>
            <a:r>
              <a:rPr lang="en-CA" sz="2400" dirty="0"/>
              <a:t>Stratified using LH method with Neyman Allocation and Systematic Random Sampling</a:t>
            </a:r>
          </a:p>
          <a:p>
            <a:r>
              <a:rPr lang="en-CA" sz="2400" dirty="0"/>
              <a:t>Stratified using equal </a:t>
            </a:r>
            <a:r>
              <a:rPr lang="en-CA" sz="2400" dirty="0" err="1"/>
              <a:t>WhSh</a:t>
            </a:r>
            <a:r>
              <a:rPr lang="en-CA" sz="2400" dirty="0"/>
              <a:t> Method with Neyman Allocation and Simple Random Sampling</a:t>
            </a:r>
          </a:p>
          <a:p>
            <a:r>
              <a:rPr lang="en-CA" sz="2400" dirty="0"/>
              <a:t>Stratified using equal </a:t>
            </a:r>
            <a:r>
              <a:rPr lang="en-CA" sz="2400" dirty="0" err="1"/>
              <a:t>WhSh</a:t>
            </a:r>
            <a:r>
              <a:rPr lang="en-CA" sz="2400" dirty="0"/>
              <a:t> with Neyman Allocation and Systematic Random Sampling</a:t>
            </a:r>
          </a:p>
          <a:p>
            <a:pPr marL="0" indent="0">
              <a:buNone/>
            </a:pP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69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FA7F29-BA5B-4926-A6FE-B7EAF6989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01" t="24257" r="17500" b="27389"/>
          <a:stretch/>
        </p:blipFill>
        <p:spPr>
          <a:xfrm>
            <a:off x="1671948" y="946143"/>
            <a:ext cx="4832709" cy="37881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CED037-69A8-4DAD-B18E-D35135ACC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20" t="28112" r="17681" b="21606"/>
          <a:stretch/>
        </p:blipFill>
        <p:spPr>
          <a:xfrm>
            <a:off x="7019521" y="1450109"/>
            <a:ext cx="4196007" cy="34201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1B2E3E-2741-4659-95F7-37680561DC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39305" r="20000" b="16112"/>
          <a:stretch/>
        </p:blipFill>
        <p:spPr>
          <a:xfrm>
            <a:off x="1396314" y="946143"/>
            <a:ext cx="4973789" cy="4157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4E9FA5-05C4-44FC-95FE-55BB78C565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 t="44722" r="20000" b="11805"/>
          <a:stretch/>
        </p:blipFill>
        <p:spPr>
          <a:xfrm>
            <a:off x="6235548" y="949143"/>
            <a:ext cx="4973789" cy="40541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BB06DB-9588-4278-8E32-8E398D115BBC}"/>
              </a:ext>
            </a:extLst>
          </p:cNvPr>
          <p:cNvSpPr txBox="1">
            <a:spLocks/>
          </p:cNvSpPr>
          <p:nvPr/>
        </p:nvSpPr>
        <p:spPr>
          <a:xfrm>
            <a:off x="2293938" y="4952986"/>
            <a:ext cx="8915399" cy="9098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800" dirty="0"/>
              <a:t>Frequency stats for the strata formed </a:t>
            </a:r>
          </a:p>
        </p:txBody>
      </p:sp>
    </p:spTree>
    <p:extLst>
      <p:ext uri="{BB962C8B-B14F-4D97-AF65-F5344CB8AC3E}">
        <p14:creationId xmlns:p14="http://schemas.microsoft.com/office/powerpoint/2010/main" val="342491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EB9B5B69-A297-4D2F-8B89-529DA8A273B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1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C9C8D0D-644B-4B97-B83C-CC8E64361D4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6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A84F153B-2093-4171-BD2D-1631695C9B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Freeform 6">
            <a:extLst>
              <a:ext uri="{FF2B5EF4-FFF2-40B4-BE49-F238E27FC236}">
                <a16:creationId xmlns:a16="http://schemas.microsoft.com/office/drawing/2014/main" id="{DB5BC99D-7BEA-4F13-B82B-A956E2D097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04FFCB0A-A21A-4D0F-AE1C-6EC8ED79A8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81DDC0B-F2D9-4A55-A60C-E0532B46C90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60C4C88B-2AA4-43CA-9F8F-3FB2B5D7DC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1E062DFF-2E6B-420E-AEFE-FB8082B29B8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37DD0A2B-B295-4280-B8DA-0DC58312CA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83B6198C-5321-4CBD-A21D-B413234BF8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CA21CB5E-7E99-4448-8DD0-FA87EAC3C0B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75BC7F-097E-4C82-8B98-05F11E34FF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CF36D428-039F-4D57-83E9-C9E49A8EEFC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9C846992-7277-412B-8F89-BF12BBBBED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2FFB1517-7128-4059-90D1-7FE4A5155D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C0835D29-A969-4B36-823D-2041358537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E513FF63-116C-4620-AA46-03788BE5F1C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EF361EF8-880C-41F9-8051-9F05A8C201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BF9A995-2C32-4FB7-B5F3-E417B7DE06E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17" name="Freeform 27">
              <a:extLst>
                <a:ext uri="{FF2B5EF4-FFF2-40B4-BE49-F238E27FC236}">
                  <a16:creationId xmlns:a16="http://schemas.microsoft.com/office/drawing/2014/main" id="{0F4ECCFB-A0C2-4B4D-B6E2-77341F6FE1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8" name="Freeform 28">
              <a:extLst>
                <a:ext uri="{FF2B5EF4-FFF2-40B4-BE49-F238E27FC236}">
                  <a16:creationId xmlns:a16="http://schemas.microsoft.com/office/drawing/2014/main" id="{5476CBB8-CCD6-4739-8729-8927DC09D2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9" name="Freeform 29">
              <a:extLst>
                <a:ext uri="{FF2B5EF4-FFF2-40B4-BE49-F238E27FC236}">
                  <a16:creationId xmlns:a16="http://schemas.microsoft.com/office/drawing/2014/main" id="{695B716E-8BF4-4DD9-96A5-4238FDC07E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0" name="Freeform 30">
              <a:extLst>
                <a:ext uri="{FF2B5EF4-FFF2-40B4-BE49-F238E27FC236}">
                  <a16:creationId xmlns:a16="http://schemas.microsoft.com/office/drawing/2014/main" id="{6A3F7DBC-E3BC-4902-BE4C-6F3542E33D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31">
              <a:extLst>
                <a:ext uri="{FF2B5EF4-FFF2-40B4-BE49-F238E27FC236}">
                  <a16:creationId xmlns:a16="http://schemas.microsoft.com/office/drawing/2014/main" id="{70379707-5601-41BA-8F25-82825A8E3C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32">
              <a:extLst>
                <a:ext uri="{FF2B5EF4-FFF2-40B4-BE49-F238E27FC236}">
                  <a16:creationId xmlns:a16="http://schemas.microsoft.com/office/drawing/2014/main" id="{1C7E7640-A719-4104-8E66-10B2FB8487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3">
              <a:extLst>
                <a:ext uri="{FF2B5EF4-FFF2-40B4-BE49-F238E27FC236}">
                  <a16:creationId xmlns:a16="http://schemas.microsoft.com/office/drawing/2014/main" id="{9A4C4222-3F93-463D-9B22-69ECBF8E05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4">
              <a:extLst>
                <a:ext uri="{FF2B5EF4-FFF2-40B4-BE49-F238E27FC236}">
                  <a16:creationId xmlns:a16="http://schemas.microsoft.com/office/drawing/2014/main" id="{B263D752-00B8-466F-A4DD-D4F58CAE12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35">
              <a:extLst>
                <a:ext uri="{FF2B5EF4-FFF2-40B4-BE49-F238E27FC236}">
                  <a16:creationId xmlns:a16="http://schemas.microsoft.com/office/drawing/2014/main" id="{45470F50-BCB7-4793-B6EE-C07E577946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36">
              <a:extLst>
                <a:ext uri="{FF2B5EF4-FFF2-40B4-BE49-F238E27FC236}">
                  <a16:creationId xmlns:a16="http://schemas.microsoft.com/office/drawing/2014/main" id="{3FE3B154-4827-4A59-B611-C15FE09303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37">
              <a:extLst>
                <a:ext uri="{FF2B5EF4-FFF2-40B4-BE49-F238E27FC236}">
                  <a16:creationId xmlns:a16="http://schemas.microsoft.com/office/drawing/2014/main" id="{4856C74D-7893-4686-8C69-93ADFAD947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38">
              <a:extLst>
                <a:ext uri="{FF2B5EF4-FFF2-40B4-BE49-F238E27FC236}">
                  <a16:creationId xmlns:a16="http://schemas.microsoft.com/office/drawing/2014/main" id="{D9855B44-5A4E-48D3-B20E-74C69EF511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DF306C4-90F2-4BFE-B2AD-FAFB31C465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2" name="Freeform 33">
            <a:extLst>
              <a:ext uri="{FF2B5EF4-FFF2-40B4-BE49-F238E27FC236}">
                <a16:creationId xmlns:a16="http://schemas.microsoft.com/office/drawing/2014/main" id="{AA07F762-5743-4CB0-9102-37CFC56F268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A6F59-7721-47ED-9099-785A0B982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288" y="4753578"/>
            <a:ext cx="8915399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/>
              <a:t>Estimated Mean and Total Inventory obtained in each iteration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A8C52-576D-4702-A954-AABC16953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50" t="30067" r="18660" b="26238"/>
          <a:stretch/>
        </p:blipFill>
        <p:spPr>
          <a:xfrm>
            <a:off x="1194066" y="852198"/>
            <a:ext cx="5292716" cy="3991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3BE142-8319-42BF-8F87-12BB012F8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50" t="40706" r="18659" b="15151"/>
          <a:stretch/>
        </p:blipFill>
        <p:spPr>
          <a:xfrm>
            <a:off x="6486782" y="836591"/>
            <a:ext cx="5292716" cy="40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9B5B69-A297-4D2F-8B89-529DA8A273B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C9C8D0D-644B-4B97-B83C-CC8E64361D4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52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3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4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5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6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7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8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9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0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1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2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3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84F153B-2093-4171-BD2D-1631695C9B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7" name="Freeform 6">
            <a:extLst>
              <a:ext uri="{FF2B5EF4-FFF2-40B4-BE49-F238E27FC236}">
                <a16:creationId xmlns:a16="http://schemas.microsoft.com/office/drawing/2014/main" id="{DB5BC99D-7BEA-4F13-B82B-A956E2D097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69" name="Rectangle 168">
            <a:extLst>
              <a:ext uri="{FF2B5EF4-FFF2-40B4-BE49-F238E27FC236}">
                <a16:creationId xmlns:a16="http://schemas.microsoft.com/office/drawing/2014/main" id="{04FFCB0A-A21A-4D0F-AE1C-6EC8ED79A8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81DDC0B-F2D9-4A55-A60C-E0532B46C90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72" name="Freeform 11">
              <a:extLst>
                <a:ext uri="{FF2B5EF4-FFF2-40B4-BE49-F238E27FC236}">
                  <a16:creationId xmlns:a16="http://schemas.microsoft.com/office/drawing/2014/main" id="{60C4C88B-2AA4-43CA-9F8F-3FB2B5D7DC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3" name="Freeform 12">
              <a:extLst>
                <a:ext uri="{FF2B5EF4-FFF2-40B4-BE49-F238E27FC236}">
                  <a16:creationId xmlns:a16="http://schemas.microsoft.com/office/drawing/2014/main" id="{1E062DFF-2E6B-420E-AEFE-FB8082B29B8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4" name="Freeform 13">
              <a:extLst>
                <a:ext uri="{FF2B5EF4-FFF2-40B4-BE49-F238E27FC236}">
                  <a16:creationId xmlns:a16="http://schemas.microsoft.com/office/drawing/2014/main" id="{37DD0A2B-B295-4280-B8DA-0DC58312CA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5" name="Freeform 14">
              <a:extLst>
                <a:ext uri="{FF2B5EF4-FFF2-40B4-BE49-F238E27FC236}">
                  <a16:creationId xmlns:a16="http://schemas.microsoft.com/office/drawing/2014/main" id="{83B6198C-5321-4CBD-A21D-B413234BF8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6" name="Freeform 15">
              <a:extLst>
                <a:ext uri="{FF2B5EF4-FFF2-40B4-BE49-F238E27FC236}">
                  <a16:creationId xmlns:a16="http://schemas.microsoft.com/office/drawing/2014/main" id="{CA21CB5E-7E99-4448-8DD0-FA87EAC3C0B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5675BC7F-097E-4C82-8B98-05F11E34FF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8" name="Freeform 17">
              <a:extLst>
                <a:ext uri="{FF2B5EF4-FFF2-40B4-BE49-F238E27FC236}">
                  <a16:creationId xmlns:a16="http://schemas.microsoft.com/office/drawing/2014/main" id="{CF36D428-039F-4D57-83E9-C9E49A8EEFC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9" name="Freeform 18">
              <a:extLst>
                <a:ext uri="{FF2B5EF4-FFF2-40B4-BE49-F238E27FC236}">
                  <a16:creationId xmlns:a16="http://schemas.microsoft.com/office/drawing/2014/main" id="{9C846992-7277-412B-8F89-BF12BBBBED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2FFB1517-7128-4059-90D1-7FE4A5155D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1" name="Freeform 20">
              <a:extLst>
                <a:ext uri="{FF2B5EF4-FFF2-40B4-BE49-F238E27FC236}">
                  <a16:creationId xmlns:a16="http://schemas.microsoft.com/office/drawing/2014/main" id="{C0835D29-A969-4B36-823D-2041358537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2" name="Freeform 21">
              <a:extLst>
                <a:ext uri="{FF2B5EF4-FFF2-40B4-BE49-F238E27FC236}">
                  <a16:creationId xmlns:a16="http://schemas.microsoft.com/office/drawing/2014/main" id="{E513FF63-116C-4620-AA46-03788BE5F1C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3" name="Freeform 22">
              <a:extLst>
                <a:ext uri="{FF2B5EF4-FFF2-40B4-BE49-F238E27FC236}">
                  <a16:creationId xmlns:a16="http://schemas.microsoft.com/office/drawing/2014/main" id="{EF361EF8-880C-41F9-8051-9F05A8C201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BF9A995-2C32-4FB7-B5F3-E417B7DE06E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86" name="Freeform 27">
              <a:extLst>
                <a:ext uri="{FF2B5EF4-FFF2-40B4-BE49-F238E27FC236}">
                  <a16:creationId xmlns:a16="http://schemas.microsoft.com/office/drawing/2014/main" id="{0F4ECCFB-A0C2-4B4D-B6E2-77341F6FE1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7" name="Freeform 28">
              <a:extLst>
                <a:ext uri="{FF2B5EF4-FFF2-40B4-BE49-F238E27FC236}">
                  <a16:creationId xmlns:a16="http://schemas.microsoft.com/office/drawing/2014/main" id="{5476CBB8-CCD6-4739-8729-8927DC09D2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8" name="Freeform 29">
              <a:extLst>
                <a:ext uri="{FF2B5EF4-FFF2-40B4-BE49-F238E27FC236}">
                  <a16:creationId xmlns:a16="http://schemas.microsoft.com/office/drawing/2014/main" id="{695B716E-8BF4-4DD9-96A5-4238FDC07E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9" name="Freeform 30">
              <a:extLst>
                <a:ext uri="{FF2B5EF4-FFF2-40B4-BE49-F238E27FC236}">
                  <a16:creationId xmlns:a16="http://schemas.microsoft.com/office/drawing/2014/main" id="{6A3F7DBC-E3BC-4902-BE4C-6F3542E33D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0" name="Freeform 31">
              <a:extLst>
                <a:ext uri="{FF2B5EF4-FFF2-40B4-BE49-F238E27FC236}">
                  <a16:creationId xmlns:a16="http://schemas.microsoft.com/office/drawing/2014/main" id="{70379707-5601-41BA-8F25-82825A8E3C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1" name="Freeform 32">
              <a:extLst>
                <a:ext uri="{FF2B5EF4-FFF2-40B4-BE49-F238E27FC236}">
                  <a16:creationId xmlns:a16="http://schemas.microsoft.com/office/drawing/2014/main" id="{1C7E7640-A719-4104-8E66-10B2FB8487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2" name="Freeform 33">
              <a:extLst>
                <a:ext uri="{FF2B5EF4-FFF2-40B4-BE49-F238E27FC236}">
                  <a16:creationId xmlns:a16="http://schemas.microsoft.com/office/drawing/2014/main" id="{9A4C4222-3F93-463D-9B22-69ECBF8E05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3" name="Freeform 34">
              <a:extLst>
                <a:ext uri="{FF2B5EF4-FFF2-40B4-BE49-F238E27FC236}">
                  <a16:creationId xmlns:a16="http://schemas.microsoft.com/office/drawing/2014/main" id="{B263D752-00B8-466F-A4DD-D4F58CAE12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" name="Freeform 35">
              <a:extLst>
                <a:ext uri="{FF2B5EF4-FFF2-40B4-BE49-F238E27FC236}">
                  <a16:creationId xmlns:a16="http://schemas.microsoft.com/office/drawing/2014/main" id="{45470F50-BCB7-4793-B6EE-C07E577946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5" name="Freeform 36">
              <a:extLst>
                <a:ext uri="{FF2B5EF4-FFF2-40B4-BE49-F238E27FC236}">
                  <a16:creationId xmlns:a16="http://schemas.microsoft.com/office/drawing/2014/main" id="{3FE3B154-4827-4A59-B611-C15FE09303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6" name="Freeform 37">
              <a:extLst>
                <a:ext uri="{FF2B5EF4-FFF2-40B4-BE49-F238E27FC236}">
                  <a16:creationId xmlns:a16="http://schemas.microsoft.com/office/drawing/2014/main" id="{4856C74D-7893-4686-8C69-93ADFAD947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7" name="Freeform 38">
              <a:extLst>
                <a:ext uri="{FF2B5EF4-FFF2-40B4-BE49-F238E27FC236}">
                  <a16:creationId xmlns:a16="http://schemas.microsoft.com/office/drawing/2014/main" id="{D9855B44-5A4E-48D3-B20E-74C69EF511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DF306C4-90F2-4BFE-B2AD-FAFB31C465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1" name="Freeform 33">
            <a:extLst>
              <a:ext uri="{FF2B5EF4-FFF2-40B4-BE49-F238E27FC236}">
                <a16:creationId xmlns:a16="http://schemas.microsoft.com/office/drawing/2014/main" id="{AA07F762-5743-4CB0-9102-37CFC56F268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A6F59-7721-47ED-9099-785A0B982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529540"/>
            <a:ext cx="8915399" cy="11624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3000" dirty="0"/>
              <a:t>Estimated Mean and Total Inventory obtained in each iteration without Non Stratified Sampling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3A680A-FC82-4315-B60A-0EE9003B9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50" t="33119" r="18931" b="22739"/>
          <a:stretch/>
        </p:blipFill>
        <p:spPr>
          <a:xfrm>
            <a:off x="1131300" y="542485"/>
            <a:ext cx="5291239" cy="406511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74661ED-8EBF-49FA-8430-592DD9071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50" t="40973" r="18479" b="15958"/>
          <a:stretch/>
        </p:blipFill>
        <p:spPr>
          <a:xfrm>
            <a:off x="6331510" y="528557"/>
            <a:ext cx="5476949" cy="404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81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EB9B5B69-A297-4D2F-8B89-529DA8A273B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1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C9C8D0D-644B-4B97-B83C-CC8E64361D4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6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A84F153B-2093-4171-BD2D-1631695C9B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Freeform 6">
            <a:extLst>
              <a:ext uri="{FF2B5EF4-FFF2-40B4-BE49-F238E27FC236}">
                <a16:creationId xmlns:a16="http://schemas.microsoft.com/office/drawing/2014/main" id="{DB5BC99D-7BEA-4F13-B82B-A956E2D097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04FFCB0A-A21A-4D0F-AE1C-6EC8ED79A8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81DDC0B-F2D9-4A55-A60C-E0532B46C90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60C4C88B-2AA4-43CA-9F8F-3FB2B5D7DC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1E062DFF-2E6B-420E-AEFE-FB8082B29B8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37DD0A2B-B295-4280-B8DA-0DC58312CA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83B6198C-5321-4CBD-A21D-B413234BF8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CA21CB5E-7E99-4448-8DD0-FA87EAC3C0B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75BC7F-097E-4C82-8B98-05F11E34FF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CF36D428-039F-4D57-83E9-C9E49A8EEFC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9C846992-7277-412B-8F89-BF12BBBBED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2FFB1517-7128-4059-90D1-7FE4A5155D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C0835D29-A969-4B36-823D-2041358537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E513FF63-116C-4620-AA46-03788BE5F1C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EF361EF8-880C-41F9-8051-9F05A8C201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BF9A995-2C32-4FB7-B5F3-E417B7DE06E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17" name="Freeform 27">
              <a:extLst>
                <a:ext uri="{FF2B5EF4-FFF2-40B4-BE49-F238E27FC236}">
                  <a16:creationId xmlns:a16="http://schemas.microsoft.com/office/drawing/2014/main" id="{0F4ECCFB-A0C2-4B4D-B6E2-77341F6FE1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8" name="Freeform 28">
              <a:extLst>
                <a:ext uri="{FF2B5EF4-FFF2-40B4-BE49-F238E27FC236}">
                  <a16:creationId xmlns:a16="http://schemas.microsoft.com/office/drawing/2014/main" id="{5476CBB8-CCD6-4739-8729-8927DC09D2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9" name="Freeform 29">
              <a:extLst>
                <a:ext uri="{FF2B5EF4-FFF2-40B4-BE49-F238E27FC236}">
                  <a16:creationId xmlns:a16="http://schemas.microsoft.com/office/drawing/2014/main" id="{695B716E-8BF4-4DD9-96A5-4238FDC07E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0" name="Freeform 30">
              <a:extLst>
                <a:ext uri="{FF2B5EF4-FFF2-40B4-BE49-F238E27FC236}">
                  <a16:creationId xmlns:a16="http://schemas.microsoft.com/office/drawing/2014/main" id="{6A3F7DBC-E3BC-4902-BE4C-6F3542E33D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31">
              <a:extLst>
                <a:ext uri="{FF2B5EF4-FFF2-40B4-BE49-F238E27FC236}">
                  <a16:creationId xmlns:a16="http://schemas.microsoft.com/office/drawing/2014/main" id="{70379707-5601-41BA-8F25-82825A8E3C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32">
              <a:extLst>
                <a:ext uri="{FF2B5EF4-FFF2-40B4-BE49-F238E27FC236}">
                  <a16:creationId xmlns:a16="http://schemas.microsoft.com/office/drawing/2014/main" id="{1C7E7640-A719-4104-8E66-10B2FB8487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3">
              <a:extLst>
                <a:ext uri="{FF2B5EF4-FFF2-40B4-BE49-F238E27FC236}">
                  <a16:creationId xmlns:a16="http://schemas.microsoft.com/office/drawing/2014/main" id="{9A4C4222-3F93-463D-9B22-69ECBF8E05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4">
              <a:extLst>
                <a:ext uri="{FF2B5EF4-FFF2-40B4-BE49-F238E27FC236}">
                  <a16:creationId xmlns:a16="http://schemas.microsoft.com/office/drawing/2014/main" id="{B263D752-00B8-466F-A4DD-D4F58CAE12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35">
              <a:extLst>
                <a:ext uri="{FF2B5EF4-FFF2-40B4-BE49-F238E27FC236}">
                  <a16:creationId xmlns:a16="http://schemas.microsoft.com/office/drawing/2014/main" id="{45470F50-BCB7-4793-B6EE-C07E577946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36">
              <a:extLst>
                <a:ext uri="{FF2B5EF4-FFF2-40B4-BE49-F238E27FC236}">
                  <a16:creationId xmlns:a16="http://schemas.microsoft.com/office/drawing/2014/main" id="{3FE3B154-4827-4A59-B611-C15FE09303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37">
              <a:extLst>
                <a:ext uri="{FF2B5EF4-FFF2-40B4-BE49-F238E27FC236}">
                  <a16:creationId xmlns:a16="http://schemas.microsoft.com/office/drawing/2014/main" id="{4856C74D-7893-4686-8C69-93ADFAD947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38">
              <a:extLst>
                <a:ext uri="{FF2B5EF4-FFF2-40B4-BE49-F238E27FC236}">
                  <a16:creationId xmlns:a16="http://schemas.microsoft.com/office/drawing/2014/main" id="{D9855B44-5A4E-48D3-B20E-74C69EF511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DF306C4-90F2-4BFE-B2AD-FAFB31C465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2" name="Freeform 33">
            <a:extLst>
              <a:ext uri="{FF2B5EF4-FFF2-40B4-BE49-F238E27FC236}">
                <a16:creationId xmlns:a16="http://schemas.microsoft.com/office/drawing/2014/main" id="{AA07F762-5743-4CB0-9102-37CFC56F268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A6F59-7721-47ED-9099-785A0B982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532" y="4529540"/>
            <a:ext cx="8903080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dirty="0"/>
              <a:t>Average Estimated Mean and Total Inventory obtained for each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9613D-88E2-443C-B112-583F01F25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62" t="35541" r="18557" b="21124"/>
          <a:stretch/>
        </p:blipFill>
        <p:spPr>
          <a:xfrm>
            <a:off x="642259" y="360886"/>
            <a:ext cx="5427220" cy="4048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1EFDE2-4975-46A3-BC74-1057BCFAB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50" t="47110" r="18389" b="9667"/>
          <a:stretch/>
        </p:blipFill>
        <p:spPr>
          <a:xfrm>
            <a:off x="6069479" y="342211"/>
            <a:ext cx="5460121" cy="403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09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DC2B5-5B05-4396-B6EB-A57436346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18" t="8675" r="20909" b="8594"/>
          <a:stretch/>
        </p:blipFill>
        <p:spPr>
          <a:xfrm>
            <a:off x="760164" y="-13315"/>
            <a:ext cx="11320219" cy="68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28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0BE6-12C4-4BD1-9889-ABFAF50CB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4863"/>
          </a:xfrm>
        </p:spPr>
        <p:txBody>
          <a:bodyPr/>
          <a:lstStyle/>
          <a:p>
            <a:r>
              <a:rPr lang="en-US" dirty="0"/>
              <a:t>Stratification on inventory for sales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AE1E47-07EC-48F2-8F62-2537E5AF7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473" t="17872" r="18584" b="34941"/>
          <a:stretch/>
        </p:blipFill>
        <p:spPr>
          <a:xfrm>
            <a:off x="532431" y="1473504"/>
            <a:ext cx="10576195" cy="4390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38400F-620C-4E7A-AAA6-68A011DC6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59" t="24578" r="30331" b="20963"/>
          <a:stretch/>
        </p:blipFill>
        <p:spPr>
          <a:xfrm>
            <a:off x="5024995" y="1815027"/>
            <a:ext cx="6248884" cy="476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9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0BE6-12C4-4BD1-9889-ABFAF50CB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4863"/>
          </a:xfrm>
        </p:spPr>
        <p:txBody>
          <a:bodyPr/>
          <a:lstStyle/>
          <a:p>
            <a:r>
              <a:rPr lang="en-US" dirty="0"/>
              <a:t>Stratification on sales for inventory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8B99D82-112C-4B49-9B45-96FA33915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F0AC6A-DD40-4F57-A808-D409ED52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52" t="28013" r="21237" b="25522"/>
          <a:stretch/>
        </p:blipFill>
        <p:spPr>
          <a:xfrm>
            <a:off x="1056842" y="1651567"/>
            <a:ext cx="10633365" cy="47416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D8EB8F-B8E3-4EF6-8C94-D6474A5DE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25" t="38554" r="30422" b="6777"/>
          <a:stretch/>
        </p:blipFill>
        <p:spPr>
          <a:xfrm>
            <a:off x="5388435" y="1930642"/>
            <a:ext cx="6394569" cy="48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68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EF19C-8105-4E26-904A-1A3F1CEF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</a:t>
            </a:r>
          </a:p>
        </p:txBody>
      </p:sp>
      <p:pic>
        <p:nvPicPr>
          <p:cNvPr id="1026" name="Picture 2" descr="Image result for questions">
            <a:extLst>
              <a:ext uri="{FF2B5EF4-FFF2-40B4-BE49-F238E27FC236}">
                <a16:creationId xmlns:a16="http://schemas.microsoft.com/office/drawing/2014/main" id="{0CD20208-7D74-4884-B44B-D7235A2CC7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225" y="2059458"/>
            <a:ext cx="5667375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942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EE55F5-BE9B-40C9-B768-8AE9B86A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9" y="148107"/>
            <a:ext cx="3760631" cy="689535"/>
          </a:xfrm>
        </p:spPr>
        <p:txBody>
          <a:bodyPr>
            <a:normAutofit fontScale="90000"/>
          </a:bodyPr>
          <a:lstStyle/>
          <a:p>
            <a:r>
              <a:rPr lang="en-CA" dirty="0"/>
              <a:t>Sample SAS Code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F0C397-771F-4B6B-B9DA-5C245FF6E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93" y="837642"/>
            <a:ext cx="5382810" cy="587225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267F99"/>
                </a:solidFill>
                <a:latin typeface="Consolas" panose="020B0609020204030204" pitchFamily="49" charset="0"/>
              </a:rPr>
              <a:t>%macro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srs_sys_sampling_neyman_cf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srs_sys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267F99"/>
                </a:solidFill>
                <a:latin typeface="Consolas" panose="020B0609020204030204" pitchFamily="49" charset="0"/>
              </a:rPr>
              <a:t>%local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795E26"/>
                </a:solidFill>
                <a:latin typeface="Consolas" panose="020B0609020204030204" pitchFamily="49" charset="0"/>
              </a:rPr>
              <a:t>temp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267F99"/>
                </a:solidFill>
                <a:latin typeface="Consolas" panose="020B0609020204030204" pitchFamily="49" charset="0"/>
              </a:rPr>
              <a:t>%do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i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=1 </a:t>
            </a:r>
            <a:r>
              <a:rPr lang="en-CA" sz="1600" dirty="0">
                <a:solidFill>
                  <a:srgbClr val="267F99"/>
                </a:solidFill>
                <a:latin typeface="Consolas" panose="020B0609020204030204" pitchFamily="49" charset="0"/>
              </a:rPr>
              <a:t>%to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795E26"/>
                </a:solidFill>
                <a:latin typeface="Consolas" panose="020B0609020204030204" pitchFamily="49" charset="0"/>
              </a:rPr>
              <a:t>5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/* Estimation of Sales using SRS */</a:t>
            </a: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795E26"/>
                </a:solidFill>
                <a:latin typeface="Consolas" panose="020B0609020204030204" pitchFamily="49" charset="0"/>
              </a:rPr>
              <a:t>proc </a:t>
            </a:r>
            <a:r>
              <a:rPr lang="en-CA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surveyselect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data=</a:t>
            </a:r>
            <a:r>
              <a:rPr lang="en-CA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work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.industrydata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sampsize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=500 </a:t>
            </a:r>
            <a:r>
              <a:rPr lang="en-CA" sz="1600" dirty="0">
                <a:solidFill>
                  <a:srgbClr val="267F99"/>
                </a:solidFill>
                <a:latin typeface="Consolas" panose="020B0609020204030204" pitchFamily="49" charset="0"/>
              </a:rPr>
              <a:t>out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=SRSSAMPLE method= &amp;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srs_sys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seed=&amp;&amp;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seed&amp;i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267F99"/>
                </a:solidFill>
                <a:latin typeface="Consolas" panose="020B0609020204030204" pitchFamily="49" charset="0"/>
              </a:rPr>
              <a:t>%let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795E26"/>
                </a:solidFill>
                <a:latin typeface="Consolas" panose="020B0609020204030204" pitchFamily="49" charset="0"/>
              </a:rPr>
              <a:t>title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Neyman Sampling using &amp;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srs_sys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- Stratified using Cumulative Frequency;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strata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CFGroup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alloc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neyman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var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=(&amp;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varSalesStrata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allocmin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=2;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267F99"/>
                </a:solidFill>
                <a:latin typeface="Consolas" panose="020B0609020204030204" pitchFamily="49" charset="0"/>
              </a:rPr>
              <a:t>title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&amp;</a:t>
            </a:r>
            <a:r>
              <a:rPr lang="en-CA" sz="1600" dirty="0">
                <a:solidFill>
                  <a:srgbClr val="267F99"/>
                </a:solidFill>
                <a:latin typeface="Consolas" panose="020B0609020204030204" pitchFamily="49" charset="0"/>
              </a:rPr>
              <a:t>title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AF00DB"/>
                </a:solidFill>
                <a:latin typeface="Consolas" panose="020B0609020204030204" pitchFamily="49" charset="0"/>
              </a:rPr>
              <a:t>run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CA" sz="1600" dirty="0">
                <a:solidFill>
                  <a:srgbClr val="795E26"/>
                </a:solidFill>
                <a:latin typeface="Consolas" panose="020B0609020204030204" pitchFamily="49" charset="0"/>
              </a:rPr>
              <a:t>proc </a:t>
            </a:r>
            <a:r>
              <a:rPr lang="en-CA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surveymeans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data=SRSSAMPLE total=&amp;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recordCount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267F99"/>
                </a:solidFill>
                <a:latin typeface="Consolas" panose="020B0609020204030204" pitchFamily="49" charset="0"/>
              </a:rPr>
              <a:t>mean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267F99"/>
                </a:solidFill>
                <a:latin typeface="Consolas" panose="020B0609020204030204" pitchFamily="49" charset="0"/>
              </a:rPr>
              <a:t>stderr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clm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267F99"/>
                </a:solidFill>
                <a:latin typeface="Consolas" panose="020B0609020204030204" pitchFamily="49" charset="0"/>
              </a:rPr>
              <a:t>sum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clsum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var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sales;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strata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CFGroup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267F99"/>
                </a:solidFill>
                <a:latin typeface="Consolas" panose="020B0609020204030204" pitchFamily="49" charset="0"/>
              </a:rPr>
              <a:t>weight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samplingWeight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ods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267F99"/>
                </a:solidFill>
                <a:latin typeface="Consolas" panose="020B0609020204030204" pitchFamily="49" charset="0"/>
              </a:rPr>
              <a:t>output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Statistics =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surveyMeansoutput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AF00DB"/>
                </a:solidFill>
                <a:latin typeface="Consolas" panose="020B0609020204030204" pitchFamily="49" charset="0"/>
              </a:rPr>
              <a:t>run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30DE86-8199-4A0B-A364-17E3F656475F}"/>
              </a:ext>
            </a:extLst>
          </p:cNvPr>
          <p:cNvSpPr txBox="1">
            <a:spLocks/>
          </p:cNvSpPr>
          <p:nvPr/>
        </p:nvSpPr>
        <p:spPr>
          <a:xfrm>
            <a:off x="6517269" y="837642"/>
            <a:ext cx="5382810" cy="5872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267F99"/>
                </a:solidFill>
                <a:latin typeface="Consolas" panose="020B0609020204030204" pitchFamily="49" charset="0"/>
              </a:rPr>
              <a:t>%let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795E26"/>
                </a:solidFill>
                <a:latin typeface="Consolas" panose="020B0609020204030204" pitchFamily="49" charset="0"/>
              </a:rPr>
              <a:t>temp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=%TSLIT(&amp;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srs_sys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267F99"/>
                </a:solidFill>
                <a:latin typeface="Consolas" panose="020B0609020204030204" pitchFamily="49" charset="0"/>
              </a:rPr>
              <a:t>%put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&amp;temp;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267F99"/>
                </a:solidFill>
                <a:latin typeface="Consolas" panose="020B0609020204030204" pitchFamily="49" charset="0"/>
              </a:rPr>
              <a:t>%if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267F99"/>
                </a:solidFill>
                <a:latin typeface="Consolas" panose="020B0609020204030204" pitchFamily="49" charset="0"/>
              </a:rPr>
              <a:t>%</a:t>
            </a:r>
            <a:r>
              <a:rPr lang="en-CA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sysfunc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267F99"/>
                </a:solidFill>
                <a:latin typeface="Consolas" panose="020B0609020204030204" pitchFamily="49" charset="0"/>
              </a:rPr>
              <a:t>exist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WORK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.projectOutputSummary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))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600" dirty="0">
                <a:solidFill>
                  <a:srgbClr val="267F99"/>
                </a:solidFill>
                <a:latin typeface="Consolas" panose="020B0609020204030204" pitchFamily="49" charset="0"/>
              </a:rPr>
              <a:t>%then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267F99"/>
                </a:solidFill>
                <a:latin typeface="Consolas" panose="020B0609020204030204" pitchFamily="49" charset="0"/>
              </a:rPr>
              <a:t>%do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795E26"/>
                </a:solidFill>
                <a:latin typeface="Consolas" panose="020B0609020204030204" pitchFamily="49" charset="0"/>
              </a:rPr>
              <a:t>proc </a:t>
            </a:r>
            <a:r>
              <a:rPr lang="en-CA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sql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noprint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work.projectOutputSummary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'CUM Freq Stratified Neyman'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sampling, &amp;temp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method, &amp;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iteration, outtable.*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surveyMeansoutput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outtable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run;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%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%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%do;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proc </a:t>
            </a:r>
            <a:r>
              <a:rPr lang="en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sql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noprint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work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.projectOutputSummary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'CUM Freq Stratified Neyman'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sampling, &amp;temp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method, &amp;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iteration, outtable.*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surveyMeansoutput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outtable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run;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%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%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%mend;</a:t>
            </a:r>
            <a:b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%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srs_sys_sampling_neyman_cf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srs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%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srs_sys_sampling_neyman_cf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(sys);</a:t>
            </a:r>
          </a:p>
        </p:txBody>
      </p:sp>
    </p:spTree>
    <p:extLst>
      <p:ext uri="{BB962C8B-B14F-4D97-AF65-F5344CB8AC3E}">
        <p14:creationId xmlns:p14="http://schemas.microsoft.com/office/powerpoint/2010/main" val="533876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2B91F-6332-41F5-AAAE-481D6587A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649" y="624110"/>
            <a:ext cx="9765964" cy="702414"/>
          </a:xfrm>
        </p:spPr>
        <p:txBody>
          <a:bodyPr/>
          <a:lstStyle/>
          <a:p>
            <a:r>
              <a:rPr lang="en-CA" dirty="0"/>
              <a:t>Descriptive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0E916-BCF3-48A0-B27A-CE0A11F92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1" y="1326524"/>
            <a:ext cx="11011240" cy="160060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AE18E2-6FCF-46C1-A96A-1BE88013826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l="25321" t="9972" r="26442" b="24787"/>
          <a:stretch/>
        </p:blipFill>
        <p:spPr bwMode="auto">
          <a:xfrm>
            <a:off x="1899018" y="2943225"/>
            <a:ext cx="4626117" cy="35194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D9388-FB66-4B98-A40B-EA2FC127FD97}"/>
              </a:ext>
            </a:extLst>
          </p:cNvPr>
          <p:cNvPicPr/>
          <p:nvPr/>
        </p:nvPicPr>
        <p:blipFill rotWithShape="1">
          <a:blip r:embed="rId4"/>
          <a:srcRect l="25641" t="20228" r="25642" b="13961"/>
          <a:stretch/>
        </p:blipFill>
        <p:spPr bwMode="auto">
          <a:xfrm>
            <a:off x="6525135" y="2927127"/>
            <a:ext cx="4787366" cy="36708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24417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10">
            <a:extLst>
              <a:ext uri="{FF2B5EF4-FFF2-40B4-BE49-F238E27FC236}">
                <a16:creationId xmlns:a16="http://schemas.microsoft.com/office/drawing/2014/main" id="{5D1F2FD8-11FD-4495-9EFA-1D11D791D8C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07E62E0-C435-4556-B265-2AC622C080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31AA73F-4D24-48A1-B14B-50392BB2C8F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1A912C9-FD8E-4C0D-A7B5-5240BF1545E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C687240-9008-4C95-9A83-BAE72BF3D59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E87EBB2-C786-4064-9E78-21C52E76FE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AEC0C10-BB8D-4A8E-8160-9B514B5F79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E2AE5E5-81C4-4817-85A9-6700C135C5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E29C0C2-2A04-4AC1-9181-B811A06BE48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3DA17A5-17E1-4B7D-9ABD-C7ED44F152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C6F6843-161E-4C29-A663-8DBA4D483D0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516671D-8E1D-4713-BE9D-81B0C35FE23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E04D4C8-7532-4BBD-9AF8-3249324AF8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9" name="Group 24">
            <a:extLst>
              <a:ext uri="{FF2B5EF4-FFF2-40B4-BE49-F238E27FC236}">
                <a16:creationId xmlns:a16="http://schemas.microsoft.com/office/drawing/2014/main" id="{B87488CD-16CF-4BC7-BD9F-4F4EB13B0BC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40224168-C932-4F63-8CEA-2465E192BF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F2291983-5E57-490B-B713-0A78B584F84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815C3A19-E287-48A6-9ECB-D0409D37FF3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0196FC81-2B97-4747-859B-2475FFD126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43A76FF0-4A33-44A0-AE53-92146AA813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B94FC67F-70D7-496B-BFA2-B2AACF2ED0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761C78BD-A48E-4171-AC10-D066FDF464F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8DD13455-5B55-48B7-AA52-981C48B3FB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8AFF35F4-12AC-44F3-AC19-88F2E3F9BE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410D4BFE-B9DB-440B-BF78-21B4F317F7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8F0E6EB0-F23E-4342-9FBD-3178F4B818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3A4E0803-C8CF-4E6B-95EF-BBEBF237E3C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0" name="Rectangle 38">
            <a:extLst>
              <a:ext uri="{FF2B5EF4-FFF2-40B4-BE49-F238E27FC236}">
                <a16:creationId xmlns:a16="http://schemas.microsoft.com/office/drawing/2014/main" id="{F6D9986E-2FC4-4377-B163-42766AD821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Freeform 6">
            <a:extLst>
              <a:ext uri="{FF2B5EF4-FFF2-40B4-BE49-F238E27FC236}">
                <a16:creationId xmlns:a16="http://schemas.microsoft.com/office/drawing/2014/main" id="{5DAD59F4-58F1-4349-B03E-23A62291C6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92" name="Rectangle 42">
            <a:extLst>
              <a:ext uri="{FF2B5EF4-FFF2-40B4-BE49-F238E27FC236}">
                <a16:creationId xmlns:a16="http://schemas.microsoft.com/office/drawing/2014/main" id="{B1518DE1-4723-4FB3-876D-A21B0CCE1C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44">
            <a:extLst>
              <a:ext uri="{FF2B5EF4-FFF2-40B4-BE49-F238E27FC236}">
                <a16:creationId xmlns:a16="http://schemas.microsoft.com/office/drawing/2014/main" id="{D7D2F80D-260B-41E0-942C-DAB493604B3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AC73FBBF-B937-4344-97DF-5E119B296D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9A1494D0-58F7-42B2-9E05-F3436C94C6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D52C0E2B-101A-4190-B6E4-F1E004E379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6BB62B2E-D683-4FA1-B0E4-E3DA86BAED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F6A2E378-CBFD-49F1-BEA9-F9BD0A4756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664D5FB0-C50C-4870-B184-18FB0F15871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1B0C46C1-132F-42AB-B5DA-D7BEDA0867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E3F3CD70-3DAD-4502-A363-B89EC840FA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472C68A6-DCAF-4F7A-8FA7-2D69C023B2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8B9A22F4-77DE-416E-BF50-0763ED1B0A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785461DA-86E0-4299-BE87-D2375A9DA9F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9E632830-1366-4E2E-A6AB-49B903003C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FB74DA4-5483-46D1-B1D2-01B464E32D6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34C3BD3B-AF2F-4AC8-BDA7-B074F00997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1D672820-6F1B-4382-BCF8-76FF565183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8C992C33-E6F3-4F59-AD15-D49B3E59A5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3B821056-21D7-4F34-92E1-C3C32845C6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F54EF8ED-58E1-40A5-8540-DFD01F47E8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6779C7D2-755C-4268-873D-EC344A664E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id="{DC151641-E58B-4738-9245-5D47133EEA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4C73470B-F5BC-4DED-A7A0-95F9BED3817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5">
              <a:extLst>
                <a:ext uri="{FF2B5EF4-FFF2-40B4-BE49-F238E27FC236}">
                  <a16:creationId xmlns:a16="http://schemas.microsoft.com/office/drawing/2014/main" id="{87743315-4751-4999-B3E4-BBBB28570DC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6">
              <a:extLst>
                <a:ext uri="{FF2B5EF4-FFF2-40B4-BE49-F238E27FC236}">
                  <a16:creationId xmlns:a16="http://schemas.microsoft.com/office/drawing/2014/main" id="{6A47BBD7-4787-4106-8252-3D96C4E1CA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7">
              <a:extLst>
                <a:ext uri="{FF2B5EF4-FFF2-40B4-BE49-F238E27FC236}">
                  <a16:creationId xmlns:a16="http://schemas.microsoft.com/office/drawing/2014/main" id="{A84F1AFC-6AEA-4228-9448-6DEEAB012AA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8">
              <a:extLst>
                <a:ext uri="{FF2B5EF4-FFF2-40B4-BE49-F238E27FC236}">
                  <a16:creationId xmlns:a16="http://schemas.microsoft.com/office/drawing/2014/main" id="{398636DB-C1CE-44AB-A67A-2BC3E049787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423BD6F8-3BE4-493C-B4ED-9FEBF060AD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Freeform 33">
            <a:extLst>
              <a:ext uri="{FF2B5EF4-FFF2-40B4-BE49-F238E27FC236}">
                <a16:creationId xmlns:a16="http://schemas.microsoft.com/office/drawing/2014/main" id="{252B601F-2248-45BC-9995-0A80A6BC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6C279-B84C-4F2D-A64D-52BD6A96D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8" y="109735"/>
            <a:ext cx="4180561" cy="3480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3887A8-5E16-4A9A-97C2-F306527C7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153" y="104987"/>
            <a:ext cx="4150727" cy="3469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E8B3B-676A-46AF-972A-FACF6CE9D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308" y="4561660"/>
            <a:ext cx="8915399" cy="11624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Descriptive </a:t>
            </a:r>
            <a:r>
              <a:rPr lang="en-US" sz="4600" dirty="0" err="1"/>
              <a:t>Statistices</a:t>
            </a:r>
            <a:r>
              <a:rPr lang="en-US" sz="4600" dirty="0"/>
              <a:t> </a:t>
            </a:r>
            <a:r>
              <a:rPr lang="en-US" sz="4600" dirty="0" err="1"/>
              <a:t>cont</a:t>
            </a:r>
            <a:r>
              <a:rPr lang="en-US" sz="4600" dirty="0"/>
              <a:t> …</a:t>
            </a:r>
            <a:br>
              <a:rPr lang="en-US" sz="4600" dirty="0"/>
            </a:br>
            <a:r>
              <a:rPr lang="en-US" sz="2700" dirty="0"/>
              <a:t>Plots showing Correlation between Sales and Inventory</a:t>
            </a:r>
            <a:endParaRPr lang="en-US" sz="4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EBE4E-8E6E-4C05-B97A-F07C403C4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972" y="77273"/>
            <a:ext cx="4169815" cy="34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9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1E14E6F-0814-419F-890F-5ACEB35D4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79" y="659965"/>
            <a:ext cx="8911687" cy="573625"/>
          </a:xfrm>
        </p:spPr>
        <p:txBody>
          <a:bodyPr>
            <a:noAutofit/>
          </a:bodyPr>
          <a:lstStyle/>
          <a:p>
            <a:r>
              <a:rPr lang="en-CA" dirty="0"/>
              <a:t>Estimation of Sales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7B9536-95EB-4DF2-BDF2-D7DF2D2C9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1679" y="1326523"/>
            <a:ext cx="9662933" cy="14553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6 Methods used</a:t>
            </a:r>
          </a:p>
          <a:p>
            <a:r>
              <a:rPr lang="en-CA" sz="2400" dirty="0"/>
              <a:t>Non Stratified Simple Random Sampling</a:t>
            </a:r>
          </a:p>
          <a:p>
            <a:r>
              <a:rPr lang="en-CA" sz="2400" dirty="0"/>
              <a:t>Non Stratified Systematic Random Sampling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7F79BF-5E7E-42CE-AFF9-77AB92D9EA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41024" y="2787837"/>
            <a:ext cx="5158477" cy="3806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9AE99D-5F18-4B81-9293-ECAD6D4718D9}"/>
              </a:ext>
            </a:extLst>
          </p:cNvPr>
          <p:cNvPicPr/>
          <p:nvPr/>
        </p:nvPicPr>
        <p:blipFill rotWithShape="1">
          <a:blip r:embed="rId3"/>
          <a:srcRect t="1579"/>
          <a:stretch/>
        </p:blipFill>
        <p:spPr bwMode="auto">
          <a:xfrm>
            <a:off x="7199501" y="2793836"/>
            <a:ext cx="4992499" cy="38061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D4A7817-1467-4966-822E-5A2525F9FD07}"/>
              </a:ext>
            </a:extLst>
          </p:cNvPr>
          <p:cNvSpPr txBox="1">
            <a:spLocks/>
          </p:cNvSpPr>
          <p:nvPr/>
        </p:nvSpPr>
        <p:spPr>
          <a:xfrm>
            <a:off x="1841679" y="2781836"/>
            <a:ext cx="9662933" cy="1803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Stratified using </a:t>
            </a:r>
            <a:r>
              <a:rPr lang="en-CA" sz="2400" dirty="0" err="1"/>
              <a:t>LogSales</a:t>
            </a:r>
            <a:r>
              <a:rPr lang="en-CA" sz="2400" dirty="0"/>
              <a:t> with Neyman Allocation and Simple Random Sampling</a:t>
            </a:r>
          </a:p>
          <a:p>
            <a:r>
              <a:rPr lang="en-CA" sz="2400" dirty="0"/>
              <a:t>Stratified using </a:t>
            </a:r>
            <a:r>
              <a:rPr lang="en-CA" sz="2400" dirty="0" err="1"/>
              <a:t>LogSales</a:t>
            </a:r>
            <a:r>
              <a:rPr lang="en-CA" sz="2400" dirty="0"/>
              <a:t> with Neyman Allocation and Systematic Random Sampling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A0FD2BF-2A00-4618-A475-6A25B165D2D5}"/>
              </a:ext>
            </a:extLst>
          </p:cNvPr>
          <p:cNvSpPr txBox="1">
            <a:spLocks/>
          </p:cNvSpPr>
          <p:nvPr/>
        </p:nvSpPr>
        <p:spPr>
          <a:xfrm>
            <a:off x="1841679" y="4584879"/>
            <a:ext cx="9662933" cy="1880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Stratified using Cumulative Method with Neyman Allocation and Simple Random Sampling</a:t>
            </a:r>
          </a:p>
          <a:p>
            <a:r>
              <a:rPr lang="en-CA" sz="2400" dirty="0"/>
              <a:t>Stratified using Cumulative Method with Neyman Allocation and Systematic Random Sampling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4899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EB9B5B69-A297-4D2F-8B89-529DA8A273B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9C8D0D-644B-4B97-B83C-CC8E64361D4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84F153B-2093-4171-BD2D-1631695C9B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1" name="Freeform 6">
            <a:extLst>
              <a:ext uri="{FF2B5EF4-FFF2-40B4-BE49-F238E27FC236}">
                <a16:creationId xmlns:a16="http://schemas.microsoft.com/office/drawing/2014/main" id="{DB5BC99D-7BEA-4F13-B82B-A956E2D097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04FFCB0A-A21A-4D0F-AE1C-6EC8ED79A8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81DDC0B-F2D9-4A55-A60C-E0532B46C90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60C4C88B-2AA4-43CA-9F8F-3FB2B5D7DC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1E062DFF-2E6B-420E-AEFE-FB8082B29B8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37DD0A2B-B295-4280-B8DA-0DC58312CA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83B6198C-5321-4CBD-A21D-B413234BF8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CA21CB5E-7E99-4448-8DD0-FA87EAC3C0B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5675BC7F-097E-4C82-8B98-05F11E34FF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CF36D428-039F-4D57-83E9-C9E49A8EEFC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9C846992-7277-412B-8F89-BF12BBBBED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2FFB1517-7128-4059-90D1-7FE4A5155D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5" name="Freeform 20">
              <a:extLst>
                <a:ext uri="{FF2B5EF4-FFF2-40B4-BE49-F238E27FC236}">
                  <a16:creationId xmlns:a16="http://schemas.microsoft.com/office/drawing/2014/main" id="{C0835D29-A969-4B36-823D-2041358537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6" name="Freeform 21">
              <a:extLst>
                <a:ext uri="{FF2B5EF4-FFF2-40B4-BE49-F238E27FC236}">
                  <a16:creationId xmlns:a16="http://schemas.microsoft.com/office/drawing/2014/main" id="{E513FF63-116C-4620-AA46-03788BE5F1C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7" name="Freeform 22">
              <a:extLst>
                <a:ext uri="{FF2B5EF4-FFF2-40B4-BE49-F238E27FC236}">
                  <a16:creationId xmlns:a16="http://schemas.microsoft.com/office/drawing/2014/main" id="{EF361EF8-880C-41F9-8051-9F05A8C201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BF9A995-2C32-4FB7-B5F3-E417B7DE06E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30" name="Freeform 27">
              <a:extLst>
                <a:ext uri="{FF2B5EF4-FFF2-40B4-BE49-F238E27FC236}">
                  <a16:creationId xmlns:a16="http://schemas.microsoft.com/office/drawing/2014/main" id="{0F4ECCFB-A0C2-4B4D-B6E2-77341F6FE1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28">
              <a:extLst>
                <a:ext uri="{FF2B5EF4-FFF2-40B4-BE49-F238E27FC236}">
                  <a16:creationId xmlns:a16="http://schemas.microsoft.com/office/drawing/2014/main" id="{5476CBB8-CCD6-4739-8729-8927DC09D2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2" name="Freeform 29">
              <a:extLst>
                <a:ext uri="{FF2B5EF4-FFF2-40B4-BE49-F238E27FC236}">
                  <a16:creationId xmlns:a16="http://schemas.microsoft.com/office/drawing/2014/main" id="{695B716E-8BF4-4DD9-96A5-4238FDC07E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" name="Freeform 30">
              <a:extLst>
                <a:ext uri="{FF2B5EF4-FFF2-40B4-BE49-F238E27FC236}">
                  <a16:creationId xmlns:a16="http://schemas.microsoft.com/office/drawing/2014/main" id="{6A3F7DBC-E3BC-4902-BE4C-6F3542E33D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4" name="Freeform 31">
              <a:extLst>
                <a:ext uri="{FF2B5EF4-FFF2-40B4-BE49-F238E27FC236}">
                  <a16:creationId xmlns:a16="http://schemas.microsoft.com/office/drawing/2014/main" id="{70379707-5601-41BA-8F25-82825A8E3C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5" name="Freeform 32">
              <a:extLst>
                <a:ext uri="{FF2B5EF4-FFF2-40B4-BE49-F238E27FC236}">
                  <a16:creationId xmlns:a16="http://schemas.microsoft.com/office/drawing/2014/main" id="{1C7E7640-A719-4104-8E66-10B2FB8487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6" name="Freeform 33">
              <a:extLst>
                <a:ext uri="{FF2B5EF4-FFF2-40B4-BE49-F238E27FC236}">
                  <a16:creationId xmlns:a16="http://schemas.microsoft.com/office/drawing/2014/main" id="{9A4C4222-3F93-463D-9B22-69ECBF8E05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7" name="Freeform 34">
              <a:extLst>
                <a:ext uri="{FF2B5EF4-FFF2-40B4-BE49-F238E27FC236}">
                  <a16:creationId xmlns:a16="http://schemas.microsoft.com/office/drawing/2014/main" id="{B263D752-00B8-466F-A4DD-D4F58CAE12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8" name="Freeform 35">
              <a:extLst>
                <a:ext uri="{FF2B5EF4-FFF2-40B4-BE49-F238E27FC236}">
                  <a16:creationId xmlns:a16="http://schemas.microsoft.com/office/drawing/2014/main" id="{45470F50-BCB7-4793-B6EE-C07E577946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9" name="Freeform 36">
              <a:extLst>
                <a:ext uri="{FF2B5EF4-FFF2-40B4-BE49-F238E27FC236}">
                  <a16:creationId xmlns:a16="http://schemas.microsoft.com/office/drawing/2014/main" id="{3FE3B154-4827-4A59-B611-C15FE09303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0" name="Freeform 37">
              <a:extLst>
                <a:ext uri="{FF2B5EF4-FFF2-40B4-BE49-F238E27FC236}">
                  <a16:creationId xmlns:a16="http://schemas.microsoft.com/office/drawing/2014/main" id="{4856C74D-7893-4686-8C69-93ADFAD947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D9855B44-5A4E-48D3-B20E-74C69EF511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DF306C4-90F2-4BFE-B2AD-FAFB31C465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5" name="Freeform 33">
            <a:extLst>
              <a:ext uri="{FF2B5EF4-FFF2-40B4-BE49-F238E27FC236}">
                <a16:creationId xmlns:a16="http://schemas.microsoft.com/office/drawing/2014/main" id="{AA07F762-5743-4CB0-9102-37CFC56F268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54344-3464-4CA7-8F57-BE7E62D743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4818" y="386366"/>
            <a:ext cx="4244746" cy="3856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1B1A2-65F3-4D60-A75D-6BCE04CC5C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28627" y="386366"/>
            <a:ext cx="4488048" cy="385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A6F59-7721-47ED-9099-785A0B982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753578"/>
            <a:ext cx="8915399" cy="93838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Frequency stats for the strata formed </a:t>
            </a:r>
          </a:p>
        </p:txBody>
      </p:sp>
    </p:spTree>
    <p:extLst>
      <p:ext uri="{BB962C8B-B14F-4D97-AF65-F5344CB8AC3E}">
        <p14:creationId xmlns:p14="http://schemas.microsoft.com/office/powerpoint/2010/main" val="2275988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EB9B5B69-A297-4D2F-8B89-529DA8A273B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1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C9C8D0D-644B-4B97-B83C-CC8E64361D4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6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A84F153B-2093-4171-BD2D-1631695C9B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Freeform 6">
            <a:extLst>
              <a:ext uri="{FF2B5EF4-FFF2-40B4-BE49-F238E27FC236}">
                <a16:creationId xmlns:a16="http://schemas.microsoft.com/office/drawing/2014/main" id="{DB5BC99D-7BEA-4F13-B82B-A956E2D097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04FFCB0A-A21A-4D0F-AE1C-6EC8ED79A8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81DDC0B-F2D9-4A55-A60C-E0532B46C90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60C4C88B-2AA4-43CA-9F8F-3FB2B5D7DC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1E062DFF-2E6B-420E-AEFE-FB8082B29B8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37DD0A2B-B295-4280-B8DA-0DC58312CA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83B6198C-5321-4CBD-A21D-B413234BF8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CA21CB5E-7E99-4448-8DD0-FA87EAC3C0B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75BC7F-097E-4C82-8B98-05F11E34FF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CF36D428-039F-4D57-83E9-C9E49A8EEFC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9C846992-7277-412B-8F89-BF12BBBBED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2FFB1517-7128-4059-90D1-7FE4A5155D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C0835D29-A969-4B36-823D-2041358537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E513FF63-116C-4620-AA46-03788BE5F1C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EF361EF8-880C-41F9-8051-9F05A8C201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BF9A995-2C32-4FB7-B5F3-E417B7DE06E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17" name="Freeform 27">
              <a:extLst>
                <a:ext uri="{FF2B5EF4-FFF2-40B4-BE49-F238E27FC236}">
                  <a16:creationId xmlns:a16="http://schemas.microsoft.com/office/drawing/2014/main" id="{0F4ECCFB-A0C2-4B4D-B6E2-77341F6FE1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8" name="Freeform 28">
              <a:extLst>
                <a:ext uri="{FF2B5EF4-FFF2-40B4-BE49-F238E27FC236}">
                  <a16:creationId xmlns:a16="http://schemas.microsoft.com/office/drawing/2014/main" id="{5476CBB8-CCD6-4739-8729-8927DC09D2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9" name="Freeform 29">
              <a:extLst>
                <a:ext uri="{FF2B5EF4-FFF2-40B4-BE49-F238E27FC236}">
                  <a16:creationId xmlns:a16="http://schemas.microsoft.com/office/drawing/2014/main" id="{695B716E-8BF4-4DD9-96A5-4238FDC07E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0" name="Freeform 30">
              <a:extLst>
                <a:ext uri="{FF2B5EF4-FFF2-40B4-BE49-F238E27FC236}">
                  <a16:creationId xmlns:a16="http://schemas.microsoft.com/office/drawing/2014/main" id="{6A3F7DBC-E3BC-4902-BE4C-6F3542E33D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31">
              <a:extLst>
                <a:ext uri="{FF2B5EF4-FFF2-40B4-BE49-F238E27FC236}">
                  <a16:creationId xmlns:a16="http://schemas.microsoft.com/office/drawing/2014/main" id="{70379707-5601-41BA-8F25-82825A8E3C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32">
              <a:extLst>
                <a:ext uri="{FF2B5EF4-FFF2-40B4-BE49-F238E27FC236}">
                  <a16:creationId xmlns:a16="http://schemas.microsoft.com/office/drawing/2014/main" id="{1C7E7640-A719-4104-8E66-10B2FB8487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3">
              <a:extLst>
                <a:ext uri="{FF2B5EF4-FFF2-40B4-BE49-F238E27FC236}">
                  <a16:creationId xmlns:a16="http://schemas.microsoft.com/office/drawing/2014/main" id="{9A4C4222-3F93-463D-9B22-69ECBF8E05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4">
              <a:extLst>
                <a:ext uri="{FF2B5EF4-FFF2-40B4-BE49-F238E27FC236}">
                  <a16:creationId xmlns:a16="http://schemas.microsoft.com/office/drawing/2014/main" id="{B263D752-00B8-466F-A4DD-D4F58CAE12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35">
              <a:extLst>
                <a:ext uri="{FF2B5EF4-FFF2-40B4-BE49-F238E27FC236}">
                  <a16:creationId xmlns:a16="http://schemas.microsoft.com/office/drawing/2014/main" id="{45470F50-BCB7-4793-B6EE-C07E577946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36">
              <a:extLst>
                <a:ext uri="{FF2B5EF4-FFF2-40B4-BE49-F238E27FC236}">
                  <a16:creationId xmlns:a16="http://schemas.microsoft.com/office/drawing/2014/main" id="{3FE3B154-4827-4A59-B611-C15FE09303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37">
              <a:extLst>
                <a:ext uri="{FF2B5EF4-FFF2-40B4-BE49-F238E27FC236}">
                  <a16:creationId xmlns:a16="http://schemas.microsoft.com/office/drawing/2014/main" id="{4856C74D-7893-4686-8C69-93ADFAD947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38">
              <a:extLst>
                <a:ext uri="{FF2B5EF4-FFF2-40B4-BE49-F238E27FC236}">
                  <a16:creationId xmlns:a16="http://schemas.microsoft.com/office/drawing/2014/main" id="{D9855B44-5A4E-48D3-B20E-74C69EF511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DF306C4-90F2-4BFE-B2AD-FAFB31C465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2" name="Freeform 33">
            <a:extLst>
              <a:ext uri="{FF2B5EF4-FFF2-40B4-BE49-F238E27FC236}">
                <a16:creationId xmlns:a16="http://schemas.microsoft.com/office/drawing/2014/main" id="{AA07F762-5743-4CB0-9102-37CFC56F268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3" name="Picture 62" descr="A close up of a map&#10;&#10;Description generated with high confidence">
            <a:extLst>
              <a:ext uri="{FF2B5EF4-FFF2-40B4-BE49-F238E27FC236}">
                <a16:creationId xmlns:a16="http://schemas.microsoft.com/office/drawing/2014/main" id="{E90A879D-DDBB-4B85-BD03-2EDE82E3A0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3633" y="376014"/>
            <a:ext cx="5068795" cy="3704244"/>
          </a:xfrm>
          <a:prstGeom prst="rect">
            <a:avLst/>
          </a:prstGeom>
        </p:spPr>
      </p:pic>
      <p:pic>
        <p:nvPicPr>
          <p:cNvPr id="62" name="Picture 61" descr="A close up of a map&#10;&#10;Description generated with high confidence">
            <a:extLst>
              <a:ext uri="{FF2B5EF4-FFF2-40B4-BE49-F238E27FC236}">
                <a16:creationId xmlns:a16="http://schemas.microsoft.com/office/drawing/2014/main" id="{025617FA-9307-49B7-B8E6-D2CA6B4B19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52428" y="387013"/>
            <a:ext cx="4910964" cy="37042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A6F59-7721-47ED-9099-785A0B982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288" y="4753578"/>
            <a:ext cx="8915399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/>
              <a:t>Estimated Mean and Total Sales obtained in each iteration </a:t>
            </a:r>
          </a:p>
        </p:txBody>
      </p:sp>
    </p:spTree>
    <p:extLst>
      <p:ext uri="{BB962C8B-B14F-4D97-AF65-F5344CB8AC3E}">
        <p14:creationId xmlns:p14="http://schemas.microsoft.com/office/powerpoint/2010/main" val="2900110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B9B5B69-A297-4D2F-8B89-529DA8A273B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C9C8D0D-644B-4B97-B83C-CC8E64361D4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52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3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4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5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6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7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8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9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0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1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2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3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84F153B-2093-4171-BD2D-1631695C9B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7" name="Freeform 6">
            <a:extLst>
              <a:ext uri="{FF2B5EF4-FFF2-40B4-BE49-F238E27FC236}">
                <a16:creationId xmlns:a16="http://schemas.microsoft.com/office/drawing/2014/main" id="{DB5BC99D-7BEA-4F13-B82B-A956E2D097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69" name="Rectangle 168">
            <a:extLst>
              <a:ext uri="{FF2B5EF4-FFF2-40B4-BE49-F238E27FC236}">
                <a16:creationId xmlns:a16="http://schemas.microsoft.com/office/drawing/2014/main" id="{04FFCB0A-A21A-4D0F-AE1C-6EC8ED79A8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81DDC0B-F2D9-4A55-A60C-E0532B46C90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72" name="Freeform 11">
              <a:extLst>
                <a:ext uri="{FF2B5EF4-FFF2-40B4-BE49-F238E27FC236}">
                  <a16:creationId xmlns:a16="http://schemas.microsoft.com/office/drawing/2014/main" id="{60C4C88B-2AA4-43CA-9F8F-3FB2B5D7DC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3" name="Freeform 12">
              <a:extLst>
                <a:ext uri="{FF2B5EF4-FFF2-40B4-BE49-F238E27FC236}">
                  <a16:creationId xmlns:a16="http://schemas.microsoft.com/office/drawing/2014/main" id="{1E062DFF-2E6B-420E-AEFE-FB8082B29B8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4" name="Freeform 13">
              <a:extLst>
                <a:ext uri="{FF2B5EF4-FFF2-40B4-BE49-F238E27FC236}">
                  <a16:creationId xmlns:a16="http://schemas.microsoft.com/office/drawing/2014/main" id="{37DD0A2B-B295-4280-B8DA-0DC58312CA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5" name="Freeform 14">
              <a:extLst>
                <a:ext uri="{FF2B5EF4-FFF2-40B4-BE49-F238E27FC236}">
                  <a16:creationId xmlns:a16="http://schemas.microsoft.com/office/drawing/2014/main" id="{83B6198C-5321-4CBD-A21D-B413234BF8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6" name="Freeform 15">
              <a:extLst>
                <a:ext uri="{FF2B5EF4-FFF2-40B4-BE49-F238E27FC236}">
                  <a16:creationId xmlns:a16="http://schemas.microsoft.com/office/drawing/2014/main" id="{CA21CB5E-7E99-4448-8DD0-FA87EAC3C0B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5675BC7F-097E-4C82-8B98-05F11E34FF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8" name="Freeform 17">
              <a:extLst>
                <a:ext uri="{FF2B5EF4-FFF2-40B4-BE49-F238E27FC236}">
                  <a16:creationId xmlns:a16="http://schemas.microsoft.com/office/drawing/2014/main" id="{CF36D428-039F-4D57-83E9-C9E49A8EEFC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9" name="Freeform 18">
              <a:extLst>
                <a:ext uri="{FF2B5EF4-FFF2-40B4-BE49-F238E27FC236}">
                  <a16:creationId xmlns:a16="http://schemas.microsoft.com/office/drawing/2014/main" id="{9C846992-7277-412B-8F89-BF12BBBBED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2FFB1517-7128-4059-90D1-7FE4A5155D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1" name="Freeform 20">
              <a:extLst>
                <a:ext uri="{FF2B5EF4-FFF2-40B4-BE49-F238E27FC236}">
                  <a16:creationId xmlns:a16="http://schemas.microsoft.com/office/drawing/2014/main" id="{C0835D29-A969-4B36-823D-2041358537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2" name="Freeform 21">
              <a:extLst>
                <a:ext uri="{FF2B5EF4-FFF2-40B4-BE49-F238E27FC236}">
                  <a16:creationId xmlns:a16="http://schemas.microsoft.com/office/drawing/2014/main" id="{E513FF63-116C-4620-AA46-03788BE5F1C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3" name="Freeform 22">
              <a:extLst>
                <a:ext uri="{FF2B5EF4-FFF2-40B4-BE49-F238E27FC236}">
                  <a16:creationId xmlns:a16="http://schemas.microsoft.com/office/drawing/2014/main" id="{EF361EF8-880C-41F9-8051-9F05A8C201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BF9A995-2C32-4FB7-B5F3-E417B7DE06E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86" name="Freeform 27">
              <a:extLst>
                <a:ext uri="{FF2B5EF4-FFF2-40B4-BE49-F238E27FC236}">
                  <a16:creationId xmlns:a16="http://schemas.microsoft.com/office/drawing/2014/main" id="{0F4ECCFB-A0C2-4B4D-B6E2-77341F6FE1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7" name="Freeform 28">
              <a:extLst>
                <a:ext uri="{FF2B5EF4-FFF2-40B4-BE49-F238E27FC236}">
                  <a16:creationId xmlns:a16="http://schemas.microsoft.com/office/drawing/2014/main" id="{5476CBB8-CCD6-4739-8729-8927DC09D2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8" name="Freeform 29">
              <a:extLst>
                <a:ext uri="{FF2B5EF4-FFF2-40B4-BE49-F238E27FC236}">
                  <a16:creationId xmlns:a16="http://schemas.microsoft.com/office/drawing/2014/main" id="{695B716E-8BF4-4DD9-96A5-4238FDC07E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9" name="Freeform 30">
              <a:extLst>
                <a:ext uri="{FF2B5EF4-FFF2-40B4-BE49-F238E27FC236}">
                  <a16:creationId xmlns:a16="http://schemas.microsoft.com/office/drawing/2014/main" id="{6A3F7DBC-E3BC-4902-BE4C-6F3542E33D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0" name="Freeform 31">
              <a:extLst>
                <a:ext uri="{FF2B5EF4-FFF2-40B4-BE49-F238E27FC236}">
                  <a16:creationId xmlns:a16="http://schemas.microsoft.com/office/drawing/2014/main" id="{70379707-5601-41BA-8F25-82825A8E3C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1" name="Freeform 32">
              <a:extLst>
                <a:ext uri="{FF2B5EF4-FFF2-40B4-BE49-F238E27FC236}">
                  <a16:creationId xmlns:a16="http://schemas.microsoft.com/office/drawing/2014/main" id="{1C7E7640-A719-4104-8E66-10B2FB8487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2" name="Freeform 33">
              <a:extLst>
                <a:ext uri="{FF2B5EF4-FFF2-40B4-BE49-F238E27FC236}">
                  <a16:creationId xmlns:a16="http://schemas.microsoft.com/office/drawing/2014/main" id="{9A4C4222-3F93-463D-9B22-69ECBF8E05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3" name="Freeform 34">
              <a:extLst>
                <a:ext uri="{FF2B5EF4-FFF2-40B4-BE49-F238E27FC236}">
                  <a16:creationId xmlns:a16="http://schemas.microsoft.com/office/drawing/2014/main" id="{B263D752-00B8-466F-A4DD-D4F58CAE12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4" name="Freeform 35">
              <a:extLst>
                <a:ext uri="{FF2B5EF4-FFF2-40B4-BE49-F238E27FC236}">
                  <a16:creationId xmlns:a16="http://schemas.microsoft.com/office/drawing/2014/main" id="{45470F50-BCB7-4793-B6EE-C07E577946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5" name="Freeform 36">
              <a:extLst>
                <a:ext uri="{FF2B5EF4-FFF2-40B4-BE49-F238E27FC236}">
                  <a16:creationId xmlns:a16="http://schemas.microsoft.com/office/drawing/2014/main" id="{3FE3B154-4827-4A59-B611-C15FE09303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6" name="Freeform 37">
              <a:extLst>
                <a:ext uri="{FF2B5EF4-FFF2-40B4-BE49-F238E27FC236}">
                  <a16:creationId xmlns:a16="http://schemas.microsoft.com/office/drawing/2014/main" id="{4856C74D-7893-4686-8C69-93ADFAD947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7" name="Freeform 38">
              <a:extLst>
                <a:ext uri="{FF2B5EF4-FFF2-40B4-BE49-F238E27FC236}">
                  <a16:creationId xmlns:a16="http://schemas.microsoft.com/office/drawing/2014/main" id="{D9855B44-5A4E-48D3-B20E-74C69EF511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DF306C4-90F2-4BFE-B2AD-FAFB31C465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1" name="Freeform 33">
            <a:extLst>
              <a:ext uri="{FF2B5EF4-FFF2-40B4-BE49-F238E27FC236}">
                <a16:creationId xmlns:a16="http://schemas.microsoft.com/office/drawing/2014/main" id="{AA07F762-5743-4CB0-9102-37CFC56F268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0113046-E858-4DDC-99A2-847F2A08A4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23672" y="408457"/>
            <a:ext cx="4965031" cy="36828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CB8F398-26F1-43FE-B63D-84D39CB69E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52428" y="402958"/>
            <a:ext cx="4571669" cy="3682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A6F59-7721-47ED-9099-785A0B982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529540"/>
            <a:ext cx="8915399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dirty="0"/>
              <a:t>Estimated Mean and Total Sales obtained in each iteration without Non Stratified Sampling</a:t>
            </a:r>
          </a:p>
        </p:txBody>
      </p:sp>
    </p:spTree>
    <p:extLst>
      <p:ext uri="{BB962C8B-B14F-4D97-AF65-F5344CB8AC3E}">
        <p14:creationId xmlns:p14="http://schemas.microsoft.com/office/powerpoint/2010/main" val="219404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EB9B5B69-A297-4D2F-8B89-529DA8A273B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1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C9C8D0D-644B-4B97-B83C-CC8E64361D4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6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A84F153B-2093-4171-BD2D-1631695C9B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Freeform 6">
            <a:extLst>
              <a:ext uri="{FF2B5EF4-FFF2-40B4-BE49-F238E27FC236}">
                <a16:creationId xmlns:a16="http://schemas.microsoft.com/office/drawing/2014/main" id="{DB5BC99D-7BEA-4F13-B82B-A956E2D097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04FFCB0A-A21A-4D0F-AE1C-6EC8ED79A8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81DDC0B-F2D9-4A55-A60C-E0532B46C90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60C4C88B-2AA4-43CA-9F8F-3FB2B5D7DC5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1E062DFF-2E6B-420E-AEFE-FB8082B29B8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37DD0A2B-B295-4280-B8DA-0DC58312CA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83B6198C-5321-4CBD-A21D-B413234BF8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5">
              <a:extLst>
                <a:ext uri="{FF2B5EF4-FFF2-40B4-BE49-F238E27FC236}">
                  <a16:creationId xmlns:a16="http://schemas.microsoft.com/office/drawing/2014/main" id="{CA21CB5E-7E99-4448-8DD0-FA87EAC3C0B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75BC7F-097E-4C82-8B98-05F11E34FF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CF36D428-039F-4D57-83E9-C9E49A8EEFC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18">
              <a:extLst>
                <a:ext uri="{FF2B5EF4-FFF2-40B4-BE49-F238E27FC236}">
                  <a16:creationId xmlns:a16="http://schemas.microsoft.com/office/drawing/2014/main" id="{9C846992-7277-412B-8F89-BF12BBBBED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19">
              <a:extLst>
                <a:ext uri="{FF2B5EF4-FFF2-40B4-BE49-F238E27FC236}">
                  <a16:creationId xmlns:a16="http://schemas.microsoft.com/office/drawing/2014/main" id="{2FFB1517-7128-4059-90D1-7FE4A5155D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20">
              <a:extLst>
                <a:ext uri="{FF2B5EF4-FFF2-40B4-BE49-F238E27FC236}">
                  <a16:creationId xmlns:a16="http://schemas.microsoft.com/office/drawing/2014/main" id="{C0835D29-A969-4B36-823D-2041358537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21">
              <a:extLst>
                <a:ext uri="{FF2B5EF4-FFF2-40B4-BE49-F238E27FC236}">
                  <a16:creationId xmlns:a16="http://schemas.microsoft.com/office/drawing/2014/main" id="{E513FF63-116C-4620-AA46-03788BE5F1C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22">
              <a:extLst>
                <a:ext uri="{FF2B5EF4-FFF2-40B4-BE49-F238E27FC236}">
                  <a16:creationId xmlns:a16="http://schemas.microsoft.com/office/drawing/2014/main" id="{EF361EF8-880C-41F9-8051-9F05A8C201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BF9A995-2C32-4FB7-B5F3-E417B7DE06E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17" name="Freeform 27">
              <a:extLst>
                <a:ext uri="{FF2B5EF4-FFF2-40B4-BE49-F238E27FC236}">
                  <a16:creationId xmlns:a16="http://schemas.microsoft.com/office/drawing/2014/main" id="{0F4ECCFB-A0C2-4B4D-B6E2-77341F6FE1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8" name="Freeform 28">
              <a:extLst>
                <a:ext uri="{FF2B5EF4-FFF2-40B4-BE49-F238E27FC236}">
                  <a16:creationId xmlns:a16="http://schemas.microsoft.com/office/drawing/2014/main" id="{5476CBB8-CCD6-4739-8729-8927DC09D2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9" name="Freeform 29">
              <a:extLst>
                <a:ext uri="{FF2B5EF4-FFF2-40B4-BE49-F238E27FC236}">
                  <a16:creationId xmlns:a16="http://schemas.microsoft.com/office/drawing/2014/main" id="{695B716E-8BF4-4DD9-96A5-4238FDC07E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0" name="Freeform 30">
              <a:extLst>
                <a:ext uri="{FF2B5EF4-FFF2-40B4-BE49-F238E27FC236}">
                  <a16:creationId xmlns:a16="http://schemas.microsoft.com/office/drawing/2014/main" id="{6A3F7DBC-E3BC-4902-BE4C-6F3542E33D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31">
              <a:extLst>
                <a:ext uri="{FF2B5EF4-FFF2-40B4-BE49-F238E27FC236}">
                  <a16:creationId xmlns:a16="http://schemas.microsoft.com/office/drawing/2014/main" id="{70379707-5601-41BA-8F25-82825A8E3C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32">
              <a:extLst>
                <a:ext uri="{FF2B5EF4-FFF2-40B4-BE49-F238E27FC236}">
                  <a16:creationId xmlns:a16="http://schemas.microsoft.com/office/drawing/2014/main" id="{1C7E7640-A719-4104-8E66-10B2FB8487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3">
              <a:extLst>
                <a:ext uri="{FF2B5EF4-FFF2-40B4-BE49-F238E27FC236}">
                  <a16:creationId xmlns:a16="http://schemas.microsoft.com/office/drawing/2014/main" id="{9A4C4222-3F93-463D-9B22-69ECBF8E05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4">
              <a:extLst>
                <a:ext uri="{FF2B5EF4-FFF2-40B4-BE49-F238E27FC236}">
                  <a16:creationId xmlns:a16="http://schemas.microsoft.com/office/drawing/2014/main" id="{B263D752-00B8-466F-A4DD-D4F58CAE12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35">
              <a:extLst>
                <a:ext uri="{FF2B5EF4-FFF2-40B4-BE49-F238E27FC236}">
                  <a16:creationId xmlns:a16="http://schemas.microsoft.com/office/drawing/2014/main" id="{45470F50-BCB7-4793-B6EE-C07E577946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36">
              <a:extLst>
                <a:ext uri="{FF2B5EF4-FFF2-40B4-BE49-F238E27FC236}">
                  <a16:creationId xmlns:a16="http://schemas.microsoft.com/office/drawing/2014/main" id="{3FE3B154-4827-4A59-B611-C15FE09303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37">
              <a:extLst>
                <a:ext uri="{FF2B5EF4-FFF2-40B4-BE49-F238E27FC236}">
                  <a16:creationId xmlns:a16="http://schemas.microsoft.com/office/drawing/2014/main" id="{4856C74D-7893-4686-8C69-93ADFAD947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38">
              <a:extLst>
                <a:ext uri="{FF2B5EF4-FFF2-40B4-BE49-F238E27FC236}">
                  <a16:creationId xmlns:a16="http://schemas.microsoft.com/office/drawing/2014/main" id="{D9855B44-5A4E-48D3-B20E-74C69EF511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DF306C4-90F2-4BFE-B2AD-FAFB31C465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2" name="Freeform 33">
            <a:extLst>
              <a:ext uri="{FF2B5EF4-FFF2-40B4-BE49-F238E27FC236}">
                <a16:creationId xmlns:a16="http://schemas.microsoft.com/office/drawing/2014/main" id="{AA07F762-5743-4CB0-9102-37CFC56F268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0F914D6-6AA5-44EF-8A21-2B2BB073D2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78506" y="408457"/>
            <a:ext cx="4710198" cy="36828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35AA0E6-EB6C-45EC-8150-DD8EEF582283}"/>
              </a:ext>
            </a:extLst>
          </p:cNvPr>
          <p:cNvPicPr/>
          <p:nvPr/>
        </p:nvPicPr>
        <p:blipFill rotWithShape="1">
          <a:blip r:embed="rId3"/>
          <a:srcRect l="641" r="960"/>
          <a:stretch/>
        </p:blipFill>
        <p:spPr bwMode="auto">
          <a:xfrm>
            <a:off x="7152428" y="429712"/>
            <a:ext cx="4537181" cy="368279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A6F59-7721-47ED-9099-785A0B982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532" y="4529540"/>
            <a:ext cx="8903080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dirty="0"/>
              <a:t>Average Estimated Mean and Total Sales obtained for each algorithm</a:t>
            </a:r>
          </a:p>
        </p:txBody>
      </p:sp>
    </p:spTree>
    <p:extLst>
      <p:ext uri="{BB962C8B-B14F-4D97-AF65-F5344CB8AC3E}">
        <p14:creationId xmlns:p14="http://schemas.microsoft.com/office/powerpoint/2010/main" val="1722242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4AEAE-F8D2-403D-89D3-1AA412859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2" t="20081" r="26366" b="12611"/>
          <a:stretch/>
        </p:blipFill>
        <p:spPr>
          <a:xfrm>
            <a:off x="862885" y="0"/>
            <a:ext cx="11191740" cy="668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8272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946</TotalTime>
  <Words>447</Words>
  <Application>Microsoft Office PowerPoint</Application>
  <PresentationFormat>Widescreen</PresentationFormat>
  <Paragraphs>67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Consolas</vt:lpstr>
      <vt:lpstr>Wingdings 3</vt:lpstr>
      <vt:lpstr>Wisp</vt:lpstr>
      <vt:lpstr>MSDS 6370  Statistical Sampling Designing a stratified sampling plan </vt:lpstr>
      <vt:lpstr>Descriptive Statistics</vt:lpstr>
      <vt:lpstr>Descriptive Statistices cont … Plots showing Correlation between Sales and Inventory</vt:lpstr>
      <vt:lpstr>Estimation of Sales</vt:lpstr>
      <vt:lpstr>Frequency stats for the strata formed </vt:lpstr>
      <vt:lpstr>Estimated Mean and Total Sales obtained in each iteration </vt:lpstr>
      <vt:lpstr>Estimated Mean and Total Sales obtained in each iteration without Non Stratified Sampling</vt:lpstr>
      <vt:lpstr>Average Estimated Mean and Total Sales obtained for each algorithm</vt:lpstr>
      <vt:lpstr>PowerPoint Presentation</vt:lpstr>
      <vt:lpstr>Estimation of inventory</vt:lpstr>
      <vt:lpstr>PowerPoint Presentation</vt:lpstr>
      <vt:lpstr>Estimated Mean and Total Inventory obtained in each iteration </vt:lpstr>
      <vt:lpstr>Estimated Mean and Total Inventory obtained in each iteration without Non Stratified Sampling</vt:lpstr>
      <vt:lpstr>Average Estimated Mean and Total Inventory obtained for each algorithm</vt:lpstr>
      <vt:lpstr>PowerPoint Presentation</vt:lpstr>
      <vt:lpstr>Stratification on inventory for sales</vt:lpstr>
      <vt:lpstr>Stratification on sales for inventory</vt:lpstr>
      <vt:lpstr>Questions</vt:lpstr>
      <vt:lpstr>Sample SAS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MSDS 6390  Visualization of Information</dc:title>
  <dc:creator>Sanadhya, Hari</dc:creator>
  <cp:lastModifiedBy>Sanadhya, Hari</cp:lastModifiedBy>
  <cp:revision>47</cp:revision>
  <dcterms:created xsi:type="dcterms:W3CDTF">2018-01-15T03:11:46Z</dcterms:created>
  <dcterms:modified xsi:type="dcterms:W3CDTF">2018-04-03T20:25:17Z</dcterms:modified>
</cp:coreProperties>
</file>